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8" r:id="rId1"/>
  </p:sldMasterIdLst>
  <p:notesMasterIdLst>
    <p:notesMasterId r:id="rId14"/>
  </p:notesMasterIdLst>
  <p:sldIdLst>
    <p:sldId id="270" r:id="rId2"/>
    <p:sldId id="259" r:id="rId3"/>
    <p:sldId id="257" r:id="rId4"/>
    <p:sldId id="260" r:id="rId5"/>
    <p:sldId id="261" r:id="rId6"/>
    <p:sldId id="262" r:id="rId7"/>
    <p:sldId id="263" r:id="rId8"/>
    <p:sldId id="264" r:id="rId9"/>
    <p:sldId id="265" r:id="rId10"/>
    <p:sldId id="266" r:id="rId11"/>
    <p:sldId id="267" r:id="rId12"/>
    <p:sldId id="258"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61" autoAdjust="0"/>
    <p:restoredTop sz="95037"/>
  </p:normalViewPr>
  <p:slideViewPr>
    <p:cSldViewPr snapToGrid="0" snapToObjects="1">
      <p:cViewPr varScale="1">
        <p:scale>
          <a:sx n="114" d="100"/>
          <a:sy n="114" d="100"/>
        </p:scale>
        <p:origin x="154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jpeg>
</file>

<file path=ppt/media/image11.tiff>
</file>

<file path=ppt/media/image12.png>
</file>

<file path=ppt/media/image2.jpeg>
</file>

<file path=ppt/media/image3.tiff>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4B540EB1-FD5F-0C4F-8A92-4CA7A0057F8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a:extLst>
              <a:ext uri="{FF2B5EF4-FFF2-40B4-BE49-F238E27FC236}">
                <a16:creationId xmlns:a16="http://schemas.microsoft.com/office/drawing/2014/main" id="{A5C98EFA-39E0-F643-98BA-277D81944FE3}"/>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DFE0CC-065E-334C-A7F1-2D45D67CBFD7}" type="datetimeFigureOut">
              <a:rPr lang="es-MX" smtClean="0"/>
              <a:t>28/11/2020</a:t>
            </a:fld>
            <a:endParaRPr lang="es-MX"/>
          </a:p>
        </p:txBody>
      </p:sp>
      <p:sp>
        <p:nvSpPr>
          <p:cNvPr id="4" name="Marcador de imagen de diapositiva 3">
            <a:extLst>
              <a:ext uri="{FF2B5EF4-FFF2-40B4-BE49-F238E27FC236}">
                <a16:creationId xmlns:a16="http://schemas.microsoft.com/office/drawing/2014/main" id="{44838E11-1EB5-8748-9271-FBB3215149B8}"/>
              </a:ext>
            </a:extLst>
          </p:cNvPr>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a:extLst>
              <a:ext uri="{FF2B5EF4-FFF2-40B4-BE49-F238E27FC236}">
                <a16:creationId xmlns:a16="http://schemas.microsoft.com/office/drawing/2014/main" id="{2DEDBF35-3447-8B4F-A20E-17F3AABD491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Marcador de pie de página 5">
            <a:extLst>
              <a:ext uri="{FF2B5EF4-FFF2-40B4-BE49-F238E27FC236}">
                <a16:creationId xmlns:a16="http://schemas.microsoft.com/office/drawing/2014/main" id="{955A5A54-2E8F-334E-A8C1-A72017B72024}"/>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a:extLst>
              <a:ext uri="{FF2B5EF4-FFF2-40B4-BE49-F238E27FC236}">
                <a16:creationId xmlns:a16="http://schemas.microsoft.com/office/drawing/2014/main" id="{7E5DB1FD-15F5-864B-B2C3-5AAF92186874}"/>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667173-AFA5-184E-9142-6DCDDCF5E019}" type="slidenum">
              <a:rPr lang="es-MX" smtClean="0"/>
              <a:t>‹Nº›</a:t>
            </a:fld>
            <a:endParaRPr lang="es-MX"/>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182879" y="182879"/>
            <a:ext cx="8778240" cy="6492240"/>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32485" y="882376"/>
            <a:ext cx="7475220" cy="2926080"/>
          </a:xfrm>
        </p:spPr>
        <p:txBody>
          <a:bodyPr anchor="b">
            <a:normAutofit/>
          </a:bodyPr>
          <a:lstStyle>
            <a:lvl1pPr algn="ctr">
              <a:lnSpc>
                <a:spcPct val="85000"/>
              </a:lnSpc>
              <a:defRPr sz="6000" b="1" cap="all"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282148" y="3869635"/>
            <a:ext cx="6575895" cy="1388165"/>
          </a:xfrm>
        </p:spPr>
        <p:txBody>
          <a:bodyPr>
            <a:normAutofit/>
          </a:bodyPr>
          <a:lstStyle>
            <a:lvl1pPr marL="0" indent="0" algn="ctr">
              <a:spcBef>
                <a:spcPts val="1000"/>
              </a:spcBef>
              <a:buNone/>
              <a:defRPr sz="1800">
                <a:solidFill>
                  <a:srgbClr val="FFFFFF"/>
                </a:solidFill>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C717ACA-35FF-7940-A573-723139D67C18}" type="datetime1">
              <a:rPr lang="es-MX" smtClean="0"/>
              <a:t>28/11/2020</a:t>
            </a:fld>
            <a:endParaRPr lang="es-MX"/>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s-MX"/>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32D8A0A1-8A42-6C4C-8801-F9C415858530}" type="slidenum">
              <a:rPr lang="es-MX" smtClean="0"/>
              <a:t>‹Nº›</a:t>
            </a:fld>
            <a:endParaRPr lang="es-MX"/>
          </a:p>
        </p:txBody>
      </p:sp>
      <p:cxnSp>
        <p:nvCxnSpPr>
          <p:cNvPr id="8" name="Straight Connector 7"/>
          <p:cNvCxnSpPr/>
          <p:nvPr/>
        </p:nvCxnSpPr>
        <p:spPr>
          <a:xfrm>
            <a:off x="1483995" y="3733800"/>
            <a:ext cx="61722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89256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CE18FBF3-E5F6-4346-A775-EBF9D55DD10D}" type="datetime1">
              <a:rPr lang="es-MX" smtClean="0"/>
              <a:t>28/11/2020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1604191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762000"/>
            <a:ext cx="1743075" cy="54102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57250" y="762000"/>
            <a:ext cx="5572125" cy="54102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06853A1-24B8-0B49-91F8-5D7A60C6DFD6}" type="datetime1">
              <a:rPr lang="es-MX" smtClean="0"/>
              <a:t>28/11/2020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2689696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lvl1pPr>
              <a:spcBef>
                <a:spcPts val="1000"/>
              </a:spcBef>
              <a:defRPr/>
            </a:lvl1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F29E67B6-35D7-194F-9BC9-32533270A761}" type="datetime1">
              <a:rPr lang="es-MX" smtClean="0"/>
              <a:t>28/11/2020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35361707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829818" y="1173575"/>
            <a:ext cx="7475220" cy="2926080"/>
          </a:xfrm>
        </p:spPr>
        <p:txBody>
          <a:bodyPr anchor="b">
            <a:noAutofit/>
          </a:bodyPr>
          <a:lstStyle>
            <a:lvl1pPr algn="ctr">
              <a:lnSpc>
                <a:spcPct val="85000"/>
              </a:lnSpc>
              <a:defRPr sz="6000" b="0" cap="all" baseline="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282446" y="4154520"/>
            <a:ext cx="6576822" cy="1363806"/>
          </a:xfrm>
        </p:spPr>
        <p:txBody>
          <a:bodyPr anchor="t">
            <a:normAutofit/>
          </a:bodyPr>
          <a:lstStyle>
            <a:lvl1pPr marL="0" indent="0" algn="ctr">
              <a:buNone/>
              <a:defRPr sz="180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1E8B14C4-4DE6-B64F-B6DB-8CF2459462C8}" type="datetime1">
              <a:rPr lang="es-MX" smtClean="0"/>
              <a:t>28/11/2020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32D8A0A1-8A42-6C4C-8801-F9C415858530}" type="slidenum">
              <a:rPr lang="es-MX" smtClean="0"/>
              <a:t>‹Nº›</a:t>
            </a:fld>
            <a:endParaRPr lang="es-MX"/>
          </a:p>
        </p:txBody>
      </p:sp>
      <p:cxnSp>
        <p:nvCxnSpPr>
          <p:cNvPr id="7" name="Straight Connector 6"/>
          <p:cNvCxnSpPr/>
          <p:nvPr/>
        </p:nvCxnSpPr>
        <p:spPr>
          <a:xfrm>
            <a:off x="1485900" y="4020408"/>
            <a:ext cx="61722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40234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857250" y="2057399"/>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700709" y="2057400"/>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80D6A884-4036-034E-9D24-11ECD788F249}" type="datetime1">
              <a:rPr lang="es-MX" smtClean="0"/>
              <a:t>28/11/2020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19727119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57250" y="2001511"/>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857250" y="2721483"/>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701880" y="1999032"/>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4701880" y="2719322"/>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DE854807-92C4-044C-8C00-C660AC93B491}" type="datetime1">
              <a:rPr lang="es-MX" smtClean="0"/>
              <a:t>28/11/2020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833979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8AC82E14-F334-0348-907F-12321C36A4E5}" type="datetime1">
              <a:rPr lang="es-MX" smtClean="0"/>
              <a:t>28/11/2020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287661651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DA4C51-24AB-9C42-A786-21C76C5B4DB0}" type="datetime1">
              <a:rPr lang="es-MX" smtClean="0"/>
              <a:t>28/11/2020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12564383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129314" y="1097280"/>
            <a:ext cx="4149638" cy="466344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57250" y="2834640"/>
            <a:ext cx="2834640" cy="292608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667564BE-7818-8B44-A1A7-5FE5B54D7F10}" type="datetime1">
              <a:rPr lang="es-MX" smtClean="0"/>
              <a:t>28/11/2020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4789512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019107" y="1069847"/>
            <a:ext cx="4257703" cy="4645153"/>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7250" y="2834640"/>
            <a:ext cx="2834640" cy="288036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2C8DB69B-19EB-2242-A181-78BDF91B41EE}" type="datetime1">
              <a:rPr lang="es-MX" smtClean="0"/>
              <a:t>28/11/2020</a:t>
            </a:fld>
            <a:endParaRPr lang="es-MX"/>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2D8A0A1-8A42-6C4C-8801-F9C415858530}" type="slidenum">
              <a:rPr lang="es-MX" smtClean="0"/>
              <a:t>‹Nº›</a:t>
            </a:fld>
            <a:endParaRPr lang="es-MX"/>
          </a:p>
        </p:txBody>
      </p:sp>
    </p:spTree>
    <p:extLst>
      <p:ext uri="{BB962C8B-B14F-4D97-AF65-F5344CB8AC3E}">
        <p14:creationId xmlns:p14="http://schemas.microsoft.com/office/powerpoint/2010/main" val="33176487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p:nvPr/>
        </p:nvSpPr>
        <p:spPr>
          <a:xfrm>
            <a:off x="182880" y="182880"/>
            <a:ext cx="8778240" cy="64922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609600"/>
            <a:ext cx="7406640" cy="1356360"/>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57251" y="2057400"/>
            <a:ext cx="7404653" cy="40386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857247" y="6223829"/>
            <a:ext cx="1746806" cy="365125"/>
          </a:xfrm>
          <a:prstGeom prst="rect">
            <a:avLst/>
          </a:prstGeom>
        </p:spPr>
        <p:txBody>
          <a:bodyPr vert="horz" lIns="91440" tIns="45720" rIns="91440" bIns="45720" rtlCol="0" anchor="ctr"/>
          <a:lstStyle>
            <a:lvl1pPr algn="l">
              <a:defRPr sz="1000">
                <a:solidFill>
                  <a:schemeClr val="accent1"/>
                </a:solidFill>
              </a:defRPr>
            </a:lvl1pPr>
          </a:lstStyle>
          <a:p>
            <a:fld id="{8E46427F-E0EB-A747-BBB3-D57367F8DD98}" type="datetime1">
              <a:rPr lang="es-MX" smtClean="0"/>
              <a:t>28/11/2020</a:t>
            </a:fld>
            <a:endParaRPr lang="es-MX"/>
          </a:p>
        </p:txBody>
      </p:sp>
      <p:sp>
        <p:nvSpPr>
          <p:cNvPr id="5" name="Footer Placeholder 4"/>
          <p:cNvSpPr>
            <a:spLocks noGrp="1"/>
          </p:cNvSpPr>
          <p:nvPr>
            <p:ph type="ftr" sz="quarter" idx="3"/>
          </p:nvPr>
        </p:nvSpPr>
        <p:spPr>
          <a:xfrm>
            <a:off x="2961861" y="6223829"/>
            <a:ext cx="3538331" cy="365125"/>
          </a:xfrm>
          <a:prstGeom prst="rect">
            <a:avLst/>
          </a:prstGeom>
        </p:spPr>
        <p:txBody>
          <a:bodyPr vert="horz" lIns="91440" tIns="45720" rIns="91440" bIns="45720" rtlCol="0" anchor="ctr"/>
          <a:lstStyle>
            <a:lvl1pPr algn="ctr">
              <a:defRPr sz="1000">
                <a:solidFill>
                  <a:schemeClr val="accent1"/>
                </a:solidFill>
              </a:defRPr>
            </a:lvl1pPr>
          </a:lstStyle>
          <a:p>
            <a:endParaRPr lang="es-MX"/>
          </a:p>
        </p:txBody>
      </p:sp>
      <p:sp>
        <p:nvSpPr>
          <p:cNvPr id="6" name="Slide Number Placeholder 5"/>
          <p:cNvSpPr>
            <a:spLocks noGrp="1"/>
          </p:cNvSpPr>
          <p:nvPr>
            <p:ph type="sldNum" sz="quarter" idx="4"/>
          </p:nvPr>
        </p:nvSpPr>
        <p:spPr>
          <a:xfrm>
            <a:off x="6997148" y="6223829"/>
            <a:ext cx="1279663" cy="365125"/>
          </a:xfrm>
          <a:prstGeom prst="rect">
            <a:avLst/>
          </a:prstGeom>
        </p:spPr>
        <p:txBody>
          <a:bodyPr vert="horz" lIns="91440" tIns="45720" rIns="91440" bIns="45720" rtlCol="0" anchor="ctr"/>
          <a:lstStyle>
            <a:lvl1pPr algn="r">
              <a:defRPr sz="1000">
                <a:solidFill>
                  <a:schemeClr val="accent1"/>
                </a:solidFill>
              </a:defRPr>
            </a:lvl1pPr>
          </a:lstStyle>
          <a:p>
            <a:fld id="{32D8A0A1-8A42-6C4C-8801-F9C415858530}" type="slidenum">
              <a:rPr lang="es-MX" smtClean="0"/>
              <a:t>‹Nº›</a:t>
            </a:fld>
            <a:endParaRPr lang="es-MX"/>
          </a:p>
        </p:txBody>
      </p:sp>
    </p:spTree>
    <p:extLst>
      <p:ext uri="{BB962C8B-B14F-4D97-AF65-F5344CB8AC3E}">
        <p14:creationId xmlns:p14="http://schemas.microsoft.com/office/powerpoint/2010/main" val="2720131440"/>
      </p:ext>
    </p:extLst>
  </p:cSld>
  <p:clrMap bg1="lt1" tx1="dk1" bg2="lt2" tx2="dk2" accent1="accent1" accent2="accent2" accent3="accent3" accent4="accent4" accent5="accent5" accent6="accent6" hlink="hlink" folHlink="folHlink"/>
  <p:sldLayoutIdLst>
    <p:sldLayoutId id="2147484239" r:id="rId1"/>
    <p:sldLayoutId id="2147484240" r:id="rId2"/>
    <p:sldLayoutId id="2147484241" r:id="rId3"/>
    <p:sldLayoutId id="2147484242" r:id="rId4"/>
    <p:sldLayoutId id="2147484243" r:id="rId5"/>
    <p:sldLayoutId id="2147484244" r:id="rId6"/>
    <p:sldLayoutId id="2147484245" r:id="rId7"/>
    <p:sldLayoutId id="2147484246" r:id="rId8"/>
    <p:sldLayoutId id="2147484247" r:id="rId9"/>
    <p:sldLayoutId id="2147484248" r:id="rId10"/>
    <p:sldLayoutId id="214748424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hf hdr="0" ftr="0" dt="0"/>
  <p:txStyles>
    <p:title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00"/>
        </a:spcBef>
        <a:buClr>
          <a:schemeClr val="accent1"/>
        </a:buClr>
        <a:buSzPct val="80000"/>
        <a:buFont typeface="Corbel" pitchFamily="34" charset="0"/>
        <a:buChar char="•"/>
        <a:defRPr sz="200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8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60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4pPr>
      <a:lvl5pPr marL="92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5pPr>
      <a:lvl6pPr marL="11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6pPr>
      <a:lvl7pPr marL="13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7pPr>
      <a:lvl8pPr marL="15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8pPr>
      <a:lvl9pPr marL="17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30F02AC-41B3-4879-BA04-E57FE60BE8AA}"/>
              </a:ext>
            </a:extLst>
          </p:cNvPr>
          <p:cNvPicPr>
            <a:picLocks noChangeAspect="1"/>
          </p:cNvPicPr>
          <p:nvPr/>
        </p:nvPicPr>
        <p:blipFill rotWithShape="1">
          <a:blip r:embed="rId2"/>
          <a:srcRect r="11666" b="-1"/>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528301FC-82B0-4948-93CF-C7150E95D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3355" y="243840"/>
            <a:ext cx="8793480" cy="6377939"/>
          </a:xfrm>
          <a:prstGeom prst="rect">
            <a:avLst/>
          </a:prstGeom>
          <a:solidFill>
            <a:schemeClr val="tx1">
              <a:alpha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400932E7-1E96-4562-BF1C-7C1A543CBA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83995" y="3733800"/>
            <a:ext cx="6172200"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EB8E900A-003C-4809-812C-D17E81E4BD56}"/>
              </a:ext>
            </a:extLst>
          </p:cNvPr>
          <p:cNvSpPr>
            <a:spLocks noGrp="1"/>
          </p:cNvSpPr>
          <p:nvPr>
            <p:ph type="ctrTitle"/>
          </p:nvPr>
        </p:nvSpPr>
        <p:spPr>
          <a:xfrm>
            <a:off x="832485" y="882376"/>
            <a:ext cx="7475220" cy="2926080"/>
          </a:xfrm>
        </p:spPr>
        <p:txBody>
          <a:bodyPr>
            <a:normAutofit/>
          </a:bodyPr>
          <a:lstStyle/>
          <a:p>
            <a:r>
              <a:rPr lang="es-MX" dirty="0"/>
              <a:t>El Desempleo</a:t>
            </a:r>
          </a:p>
        </p:txBody>
      </p:sp>
      <p:sp>
        <p:nvSpPr>
          <p:cNvPr id="3" name="Subtítulo 2">
            <a:extLst>
              <a:ext uri="{FF2B5EF4-FFF2-40B4-BE49-F238E27FC236}">
                <a16:creationId xmlns:a16="http://schemas.microsoft.com/office/drawing/2014/main" id="{5B732120-152D-4567-B73E-9BCB2074463F}"/>
              </a:ext>
            </a:extLst>
          </p:cNvPr>
          <p:cNvSpPr>
            <a:spLocks noGrp="1"/>
          </p:cNvSpPr>
          <p:nvPr>
            <p:ph type="subTitle" idx="1"/>
          </p:nvPr>
        </p:nvSpPr>
        <p:spPr>
          <a:xfrm>
            <a:off x="1282147" y="3869634"/>
            <a:ext cx="6575895" cy="1388165"/>
          </a:xfrm>
        </p:spPr>
        <p:txBody>
          <a:bodyPr>
            <a:normAutofit/>
          </a:bodyPr>
          <a:lstStyle/>
          <a:p>
            <a:r>
              <a:rPr lang="es-MX" dirty="0"/>
              <a:t>Equipo 1</a:t>
            </a:r>
          </a:p>
        </p:txBody>
      </p:sp>
      <p:sp>
        <p:nvSpPr>
          <p:cNvPr id="4" name="Marcador de número de diapositiva 3">
            <a:extLst>
              <a:ext uri="{FF2B5EF4-FFF2-40B4-BE49-F238E27FC236}">
                <a16:creationId xmlns:a16="http://schemas.microsoft.com/office/drawing/2014/main" id="{1B24AD8A-43E6-46F7-9B6D-BC0B4B18C991}"/>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smtClean="0"/>
              <a:pPr>
                <a:spcAft>
                  <a:spcPts val="600"/>
                </a:spcAft>
              </a:pPr>
              <a:t>1</a:t>
            </a:fld>
            <a:endParaRPr lang="es-MX"/>
          </a:p>
        </p:txBody>
      </p:sp>
    </p:spTree>
    <p:extLst>
      <p:ext uri="{BB962C8B-B14F-4D97-AF65-F5344CB8AC3E}">
        <p14:creationId xmlns:p14="http://schemas.microsoft.com/office/powerpoint/2010/main" val="7684005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3DC42C2-6B58-404C-B339-2C72808A5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A1AA8525-9435-E64F-90DB-B54F01F2404F}"/>
              </a:ext>
            </a:extLst>
          </p:cNvPr>
          <p:cNvSpPr>
            <a:spLocks noGrp="1"/>
          </p:cNvSpPr>
          <p:nvPr>
            <p:ph type="title"/>
          </p:nvPr>
        </p:nvSpPr>
        <p:spPr>
          <a:xfrm>
            <a:off x="3331337" y="609600"/>
            <a:ext cx="5019796" cy="1356360"/>
          </a:xfrm>
        </p:spPr>
        <p:txBody>
          <a:bodyPr>
            <a:normAutofit/>
          </a:bodyPr>
          <a:lstStyle/>
          <a:p>
            <a:r>
              <a:rPr lang="es-MX">
                <a:solidFill>
                  <a:srgbClr val="FFFFFF"/>
                </a:solidFill>
              </a:rPr>
              <a:t>La Realidad de las Circunstancias</a:t>
            </a:r>
          </a:p>
        </p:txBody>
      </p:sp>
      <p:pic>
        <p:nvPicPr>
          <p:cNvPr id="8194" name="Picture 2" descr="Adaptarse al mercado laboral actual - elcandidatoidoneo.com">
            <a:extLst>
              <a:ext uri="{FF2B5EF4-FFF2-40B4-BE49-F238E27FC236}">
                <a16:creationId xmlns:a16="http://schemas.microsoft.com/office/drawing/2014/main" id="{F3E13B0C-698E-4045-A531-DC9E74D338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640" r="49341" b="-2"/>
          <a:stretch/>
        </p:blipFill>
        <p:spPr bwMode="auto">
          <a:xfrm>
            <a:off x="174645" y="243840"/>
            <a:ext cx="2735128" cy="6377939"/>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7594F82D-703B-A540-A149-212AB1E90120}"/>
              </a:ext>
            </a:extLst>
          </p:cNvPr>
          <p:cNvSpPr>
            <a:spLocks noGrp="1"/>
          </p:cNvSpPr>
          <p:nvPr>
            <p:ph idx="1"/>
          </p:nvPr>
        </p:nvSpPr>
        <p:spPr>
          <a:xfrm>
            <a:off x="3331337" y="2057400"/>
            <a:ext cx="5019796" cy="4038600"/>
          </a:xfrm>
        </p:spPr>
        <p:txBody>
          <a:bodyPr>
            <a:normAutofit/>
          </a:bodyPr>
          <a:lstStyle/>
          <a:p>
            <a:r>
              <a:rPr lang="es-MX">
                <a:solidFill>
                  <a:srgbClr val="FFFFFF"/>
                </a:solidFill>
              </a:rPr>
              <a:t>Hoy por hoy, el ser titulado de una Universidad, al menos para la cuestión laboral y de ingresos, no tiene mucha importancia, y es que uno de los retos es encontrar un empleo dentro del mercado laboral tan competido.</a:t>
            </a:r>
          </a:p>
        </p:txBody>
      </p:sp>
      <p:sp>
        <p:nvSpPr>
          <p:cNvPr id="4" name="Marcador de número de diapositiva 3">
            <a:extLst>
              <a:ext uri="{FF2B5EF4-FFF2-40B4-BE49-F238E27FC236}">
                <a16:creationId xmlns:a16="http://schemas.microsoft.com/office/drawing/2014/main" id="{4589B70B-A56F-6346-8502-F52DF6A22C65}"/>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rgbClr val="FFFFFF"/>
                </a:solidFill>
              </a:rPr>
              <a:pPr>
                <a:spcAft>
                  <a:spcPts val="600"/>
                </a:spcAft>
              </a:pPr>
              <a:t>10</a:t>
            </a:fld>
            <a:endParaRPr lang="es-MX">
              <a:solidFill>
                <a:srgbClr val="FFFFFF"/>
              </a:solidFill>
            </a:endParaRPr>
          </a:p>
        </p:txBody>
      </p:sp>
      <p:sp>
        <p:nvSpPr>
          <p:cNvPr id="73" name="Rectangle 72">
            <a:extLst>
              <a:ext uri="{FF2B5EF4-FFF2-40B4-BE49-F238E27FC236}">
                <a16:creationId xmlns:a16="http://schemas.microsoft.com/office/drawing/2014/main" id="{FCF82941-5589-49BF-B6B1-76122B2D0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450" y="243840"/>
            <a:ext cx="879348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8444353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 calcmode="lin" valueType="num">
                                      <p:cBhvr>
                                        <p:cTn id="7" dur="500" fill="hold"/>
                                        <p:tgtEl>
                                          <p:spTgt spid="8194"/>
                                        </p:tgtEl>
                                        <p:attrNameLst>
                                          <p:attrName>ppt_w</p:attrName>
                                        </p:attrNameLst>
                                      </p:cBhvr>
                                      <p:tavLst>
                                        <p:tav tm="0">
                                          <p:val>
                                            <p:fltVal val="0"/>
                                          </p:val>
                                        </p:tav>
                                        <p:tav tm="100000">
                                          <p:val>
                                            <p:strVal val="#ppt_w"/>
                                          </p:val>
                                        </p:tav>
                                      </p:tavLst>
                                    </p:anim>
                                    <p:anim calcmode="lin" valueType="num">
                                      <p:cBhvr>
                                        <p:cTn id="8" dur="500" fill="hold"/>
                                        <p:tgtEl>
                                          <p:spTgt spid="8194"/>
                                        </p:tgtEl>
                                        <p:attrNameLst>
                                          <p:attrName>ppt_h</p:attrName>
                                        </p:attrNameLst>
                                      </p:cBhvr>
                                      <p:tavLst>
                                        <p:tav tm="0">
                                          <p:val>
                                            <p:fltVal val="0"/>
                                          </p:val>
                                        </p:tav>
                                        <p:tav tm="100000">
                                          <p:val>
                                            <p:strVal val="#ppt_h"/>
                                          </p:val>
                                        </p:tav>
                                      </p:tavLst>
                                    </p:anim>
                                    <p:animEffect transition="in" filter="fade">
                                      <p:cBhvr>
                                        <p:cTn id="9" dur="500"/>
                                        <p:tgtEl>
                                          <p:spTgt spid="8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A38CB6C-7350-824A-B115-623E79883376}"/>
              </a:ext>
            </a:extLst>
          </p:cNvPr>
          <p:cNvPicPr>
            <a:picLocks noChangeAspect="1"/>
          </p:cNvPicPr>
          <p:nvPr/>
        </p:nvPicPr>
        <p:blipFill rotWithShape="1">
          <a:blip r:embed="rId2"/>
          <a:srcRect t="8588" b="16413"/>
          <a:stretch/>
        </p:blipFill>
        <p:spPr>
          <a:xfrm>
            <a:off x="20" y="10"/>
            <a:ext cx="9143980" cy="6857990"/>
          </a:xfrm>
          <a:prstGeom prst="rect">
            <a:avLst/>
          </a:prstGeom>
        </p:spPr>
      </p:pic>
      <p:sp>
        <p:nvSpPr>
          <p:cNvPr id="7" name="Rectangle 9">
            <a:extLst>
              <a:ext uri="{FF2B5EF4-FFF2-40B4-BE49-F238E27FC236}">
                <a16:creationId xmlns:a16="http://schemas.microsoft.com/office/drawing/2014/main" id="{57FCEABF-719A-4C8C-8802-E1C13EE46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3355" y="243840"/>
            <a:ext cx="8793480" cy="6377939"/>
          </a:xfrm>
          <a:prstGeom prst="rect">
            <a:avLst/>
          </a:prstGeom>
          <a:solidFill>
            <a:schemeClr val="tx1">
              <a:alpha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60B0E086-5C81-F745-9A6A-71A2B13B0DF6}"/>
              </a:ext>
            </a:extLst>
          </p:cNvPr>
          <p:cNvSpPr>
            <a:spLocks noGrp="1"/>
          </p:cNvSpPr>
          <p:nvPr>
            <p:ph type="title"/>
          </p:nvPr>
        </p:nvSpPr>
        <p:spPr>
          <a:xfrm>
            <a:off x="857250" y="609600"/>
            <a:ext cx="7406640" cy="1356360"/>
          </a:xfrm>
        </p:spPr>
        <p:txBody>
          <a:bodyPr>
            <a:normAutofit/>
          </a:bodyPr>
          <a:lstStyle/>
          <a:p>
            <a:r>
              <a:rPr lang="es-MX">
                <a:solidFill>
                  <a:schemeClr val="bg1"/>
                </a:solidFill>
              </a:rPr>
              <a:t>Conclusión</a:t>
            </a:r>
          </a:p>
        </p:txBody>
      </p:sp>
      <p:sp>
        <p:nvSpPr>
          <p:cNvPr id="3" name="Marcador de contenido 2">
            <a:extLst>
              <a:ext uri="{FF2B5EF4-FFF2-40B4-BE49-F238E27FC236}">
                <a16:creationId xmlns:a16="http://schemas.microsoft.com/office/drawing/2014/main" id="{6DF0B43A-F680-714A-9B38-EAD1BDEA36AA}"/>
              </a:ext>
            </a:extLst>
          </p:cNvPr>
          <p:cNvSpPr>
            <a:spLocks noGrp="1"/>
          </p:cNvSpPr>
          <p:nvPr>
            <p:ph idx="1"/>
          </p:nvPr>
        </p:nvSpPr>
        <p:spPr>
          <a:xfrm>
            <a:off x="857250" y="2057400"/>
            <a:ext cx="7404653" cy="4038600"/>
          </a:xfrm>
        </p:spPr>
        <p:txBody>
          <a:bodyPr>
            <a:normAutofit/>
          </a:bodyPr>
          <a:lstStyle/>
          <a:p>
            <a:r>
              <a:rPr lang="es-ES_tradnl">
                <a:solidFill>
                  <a:schemeClr val="bg1"/>
                </a:solidFill>
              </a:rPr>
              <a:t>La problemática que viven los estudiantes egresados es clara, la falta de empleos y oportunidades en el país y en Nuevo León, uno de los estados donde abunda más el desempleo. </a:t>
            </a:r>
          </a:p>
          <a:p>
            <a:endParaRPr lang="es-ES_tradnl">
              <a:solidFill>
                <a:schemeClr val="bg1"/>
              </a:solidFill>
            </a:endParaRPr>
          </a:p>
          <a:p>
            <a:r>
              <a:rPr lang="es-ES_tradnl">
                <a:solidFill>
                  <a:schemeClr val="bg1"/>
                </a:solidFill>
              </a:rPr>
              <a:t>De igual manera, es de importancia mencionar que los primeros empleos que logran conseguir pocos jóvenes no cuentan e incluyen las prestaciones de ley que todo trabajador debe poseer como pueden ser, el seguro social, vacaciones, aguinaldo, seguro de gastos médicos, pero sobre todo, el salario, donde en ciertos casos o la mayoría, no es suficiente para satisfacer las necesidades del joven egresado.</a:t>
            </a:r>
            <a:endParaRPr lang="es-MX">
              <a:solidFill>
                <a:schemeClr val="bg1"/>
              </a:solidFill>
            </a:endParaRPr>
          </a:p>
        </p:txBody>
      </p:sp>
      <p:sp>
        <p:nvSpPr>
          <p:cNvPr id="4" name="Marcador de número de diapositiva 3">
            <a:extLst>
              <a:ext uri="{FF2B5EF4-FFF2-40B4-BE49-F238E27FC236}">
                <a16:creationId xmlns:a16="http://schemas.microsoft.com/office/drawing/2014/main" id="{F118D523-4856-5546-A89E-F0EC24BC50F7}"/>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chemeClr val="bg1"/>
                </a:solidFill>
              </a:rPr>
              <a:pPr>
                <a:spcAft>
                  <a:spcPts val="600"/>
                </a:spcAft>
              </a:pPr>
              <a:t>11</a:t>
            </a:fld>
            <a:endParaRPr lang="es-MX">
              <a:solidFill>
                <a:schemeClr val="bg1"/>
              </a:solidFill>
            </a:endParaRPr>
          </a:p>
        </p:txBody>
      </p:sp>
    </p:spTree>
    <p:extLst>
      <p:ext uri="{BB962C8B-B14F-4D97-AF65-F5344CB8AC3E}">
        <p14:creationId xmlns:p14="http://schemas.microsoft.com/office/powerpoint/2010/main" val="11610706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489858" y="609599"/>
            <a:ext cx="2302328" cy="5606143"/>
          </a:xfrm>
        </p:spPr>
        <p:txBody>
          <a:bodyPr>
            <a:normAutofit/>
          </a:bodyPr>
          <a:lstStyle/>
          <a:p>
            <a:r>
              <a:rPr lang="es-MX" sz="3400"/>
              <a:t>Bibliografía</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3408753" y="609600"/>
            <a:ext cx="5245389" cy="4851633"/>
          </a:xfrm>
        </p:spPr>
        <p:txBody>
          <a:bodyPr>
            <a:normAutofit/>
          </a:bodyPr>
          <a:lstStyle/>
          <a:p>
            <a:r>
              <a:rPr lang="es-MX" sz="900" dirty="0"/>
              <a:t>Española, R. A. (s.f.). dpej.rae.es. Obtenido de https://dpej.rae.es/lema/desempleo#:~:text=Lab.,su%20jornada%20ordinaria%20de%20trabajo.</a:t>
            </a:r>
          </a:p>
          <a:p>
            <a:r>
              <a:rPr lang="es-MX" sz="900" dirty="0"/>
              <a:t> INEGI. (2020). DATA Nuevo León. Obtenido de http://datos.nl.gob.mx/n-l-enoe-composicion-de-la-poblacion-economicamente-activa-y-tasa-de-desempleo/</a:t>
            </a:r>
          </a:p>
          <a:p>
            <a:r>
              <a:rPr lang="es-MX" sz="900" dirty="0"/>
              <a:t>Rodríguez, L. (Diciembre de 2014). </a:t>
            </a:r>
            <a:r>
              <a:rPr lang="es-MX" sz="900" dirty="0" err="1"/>
              <a:t>scielo</a:t>
            </a:r>
            <a:r>
              <a:rPr lang="es-MX" sz="900" dirty="0"/>
              <a:t>. Obtenido de http://www.scielo.org.mx/scielo.php?script=sci_arttext&amp;pid=S1870-46702014000200133</a:t>
            </a:r>
          </a:p>
          <a:p>
            <a:r>
              <a:rPr lang="es-MX" sz="900" dirty="0"/>
              <a:t>Secretaría de Educación Pública (SEP). Sistema Nacional de Información Estadística Educativa. (2020). DATA NUEVO LEÓN. Obtenido de http://datos.nl.gob.mx/n-l-matricula-de-alumnos-inscritos-por-nivel-educativo/</a:t>
            </a:r>
          </a:p>
          <a:p>
            <a:r>
              <a:rPr lang="es-MX" sz="900" dirty="0"/>
              <a:t>Universidad del Valle de México. (25 de Septiembre de 2019). opinionpublica.uvm.mx. Obtenido de https://opinionpublica.uvm.mx/estudios/encuesta-nacional-de-egresados-2019</a:t>
            </a:r>
          </a:p>
          <a:p>
            <a:r>
              <a:rPr lang="es-MX" sz="900" dirty="0"/>
              <a:t>Ruiz Nápoles, Pablo, &amp; Ordaz Díaz, Juan Luis (2011). Evolución reciente del empleo y el desempleo en México. </a:t>
            </a:r>
            <a:r>
              <a:rPr lang="es-MX" sz="900" dirty="0" err="1"/>
              <a:t>Economíaunam</a:t>
            </a:r>
            <a:r>
              <a:rPr lang="es-MX" sz="900" dirty="0"/>
              <a:t>, 8(23),91-105. [fecha de Consulta 28 de noviembre de 2020]. ISSN: 1665-952X. Disponible en:   https://www.redalyc.org/articulo.oa?id=3635/363533411005</a:t>
            </a:r>
          </a:p>
          <a:p>
            <a:r>
              <a:rPr lang="es-MX" sz="900" dirty="0"/>
              <a:t>MÁRQUEZ-SCOTTI, Clara (2015). Determinantes del desempleo en las urbes mexicanas. Continuidades y rupturas en el periodo de crisis. Papeles de Población, 21(83),101-134. [fecha de Consulta 28 de noviembre de 2020]. ISSN: 1405-7425. Disponible en:   https://www.redalyc.org/articulo.oa?id=112/11234130005</a:t>
            </a:r>
          </a:p>
          <a:p>
            <a:endParaRPr lang="es-MX" sz="900" dirty="0"/>
          </a:p>
          <a:p>
            <a:endParaRPr lang="es-MX" sz="900" dirty="0"/>
          </a:p>
        </p:txBody>
      </p:sp>
      <p:pic>
        <p:nvPicPr>
          <p:cNvPr id="7174" name="Picture 6" descr="Libro Abierto PNG transparente - StickPNG">
            <a:extLst>
              <a:ext uri="{FF2B5EF4-FFF2-40B4-BE49-F238E27FC236}">
                <a16:creationId xmlns:a16="http://schemas.microsoft.com/office/drawing/2014/main" id="{EF5DB751-B4A7-4CC1-9625-55159197839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83435" y="3967993"/>
            <a:ext cx="4632536" cy="2352460"/>
          </a:xfrm>
          <a:prstGeom prst="rect">
            <a:avLst/>
          </a:prstGeom>
          <a:noFill/>
          <a:extLst>
            <a:ext uri="{909E8E84-426E-40DD-AFC4-6F175D3DCCD1}">
              <a14:hiddenFill xmlns:a14="http://schemas.microsoft.com/office/drawing/2010/main">
                <a:solidFill>
                  <a:srgbClr val="FFFFFF"/>
                </a:solidFill>
              </a14:hiddenFill>
            </a:ext>
          </a:extLst>
        </p:spPr>
      </p:pic>
      <p:sp>
        <p:nvSpPr>
          <p:cNvPr id="4" name="Marcador de número de diapositiva 3">
            <a:extLst>
              <a:ext uri="{FF2B5EF4-FFF2-40B4-BE49-F238E27FC236}">
                <a16:creationId xmlns:a16="http://schemas.microsoft.com/office/drawing/2014/main" id="{8437264B-B612-2340-915E-3E260EF4F6B7}"/>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pPr>
                <a:spcAft>
                  <a:spcPts val="600"/>
                </a:spcAft>
              </a:pPr>
              <a:t>12</a:t>
            </a:fld>
            <a:endParaRPr lang="es-MX"/>
          </a:p>
        </p:txBody>
      </p:sp>
    </p:spTree>
    <p:extLst>
      <p:ext uri="{BB962C8B-B14F-4D97-AF65-F5344CB8AC3E}">
        <p14:creationId xmlns:p14="http://schemas.microsoft.com/office/powerpoint/2010/main" val="42645510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a16="http://schemas.microsoft.com/office/drawing/2014/main" id="{F28D9B36-75B9-4435-83E6-0A9C81A12E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pic>
        <p:nvPicPr>
          <p:cNvPr id="1030" name="Picture 6" descr="El trabajo colaborativo en la Nube es el presente y el futuro">
            <a:extLst>
              <a:ext uri="{FF2B5EF4-FFF2-40B4-BE49-F238E27FC236}">
                <a16:creationId xmlns:a16="http://schemas.microsoft.com/office/drawing/2014/main" id="{2156470F-6320-4CF6-AD9E-9AF8B427A65D}"/>
              </a:ext>
            </a:extLst>
          </p:cNvPr>
          <p:cNvPicPr>
            <a:picLocks noChangeAspect="1" noChangeArrowheads="1"/>
          </p:cNvPicPr>
          <p:nvPr/>
        </p:nvPicPr>
        <p:blipFill rotWithShape="1">
          <a:blip r:embed="rId2">
            <a:duotone>
              <a:schemeClr val="bg2">
                <a:shade val="45000"/>
                <a:satMod val="135000"/>
              </a:schemeClr>
              <a:prstClr val="white"/>
            </a:duotone>
            <a:alphaModFix amt="35000"/>
            <a:extLst>
              <a:ext uri="{28A0092B-C50C-407E-A947-70E740481C1C}">
                <a14:useLocalDpi xmlns:a14="http://schemas.microsoft.com/office/drawing/2010/main" val="0"/>
              </a:ext>
            </a:extLst>
          </a:blip>
          <a:srcRect r="8666" b="-1"/>
          <a:stretch/>
        </p:blipFill>
        <p:spPr bwMode="auto">
          <a:xfrm>
            <a:off x="20" y="10"/>
            <a:ext cx="9143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857250" y="609600"/>
            <a:ext cx="7406640" cy="1356360"/>
          </a:xfrm>
        </p:spPr>
        <p:txBody>
          <a:bodyPr>
            <a:normAutofit/>
          </a:bodyPr>
          <a:lstStyle/>
          <a:p>
            <a:r>
              <a:rPr lang="es-MX"/>
              <a:t>Índice</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857250" y="2057400"/>
            <a:ext cx="7404653" cy="4038600"/>
          </a:xfrm>
        </p:spPr>
        <p:txBody>
          <a:bodyPr>
            <a:normAutofit/>
          </a:bodyPr>
          <a:lstStyle/>
          <a:p>
            <a:r>
              <a:rPr lang="es-MX" sz="1400">
                <a:hlinkClick r:id="rId3" action="ppaction://hlinksldjump">
                  <a:extLst>
                    <a:ext uri="{A12FA001-AC4F-418D-AE19-62706E023703}">
                      <ahyp:hlinkClr xmlns:ahyp="http://schemas.microsoft.com/office/drawing/2018/hyperlinkcolor" val="tx"/>
                    </a:ext>
                  </a:extLst>
                </a:hlinkClick>
              </a:rPr>
              <a:t>Introducción................................................................................................................3</a:t>
            </a:r>
            <a:endParaRPr lang="es-MX" sz="1400"/>
          </a:p>
          <a:p>
            <a:r>
              <a:rPr lang="es-MX" sz="1400">
                <a:hlinkClick r:id="" action="ppaction://noaction">
                  <a:extLst>
                    <a:ext uri="{A12FA001-AC4F-418D-AE19-62706E023703}">
                      <ahyp:hlinkClr xmlns:ahyp="http://schemas.microsoft.com/office/drawing/2018/hyperlinkcolor" val="tx"/>
                    </a:ext>
                  </a:extLst>
                </a:hlinkClick>
              </a:rPr>
              <a:t>¿Qué es el Desempleo? ..............................................................................................4</a:t>
            </a:r>
            <a:endParaRPr lang="es-MX" sz="1400"/>
          </a:p>
          <a:p>
            <a:r>
              <a:rPr lang="es-MX" sz="1400">
                <a:hlinkClick r:id="" action="ppaction://noaction">
                  <a:extLst>
                    <a:ext uri="{A12FA001-AC4F-418D-AE19-62706E023703}">
                      <ahyp:hlinkClr xmlns:ahyp="http://schemas.microsoft.com/office/drawing/2018/hyperlinkcolor" val="tx"/>
                    </a:ext>
                  </a:extLst>
                </a:hlinkClick>
              </a:rPr>
              <a:t>Posibles Causas del Desempleo...................................................................................5</a:t>
            </a:r>
            <a:endParaRPr lang="es-MX" sz="1400"/>
          </a:p>
          <a:p>
            <a:r>
              <a:rPr lang="es-MX" sz="1400">
                <a:hlinkClick r:id="" action="ppaction://noaction">
                  <a:extLst>
                    <a:ext uri="{A12FA001-AC4F-418D-AE19-62706E023703}">
                      <ahyp:hlinkClr xmlns:ahyp="http://schemas.microsoft.com/office/drawing/2018/hyperlinkcolor" val="tx"/>
                    </a:ext>
                  </a:extLst>
                </a:hlinkClick>
              </a:rPr>
              <a:t>Posibles Soluciones para el Desempleo.......................................................................6</a:t>
            </a:r>
            <a:endParaRPr lang="es-MX" sz="1400"/>
          </a:p>
          <a:p>
            <a:r>
              <a:rPr lang="es-MX" sz="1400">
                <a:hlinkClick r:id="" action="ppaction://noaction">
                  <a:extLst>
                    <a:ext uri="{A12FA001-AC4F-418D-AE19-62706E023703}">
                      <ahyp:hlinkClr xmlns:ahyp="http://schemas.microsoft.com/office/drawing/2018/hyperlinkcolor" val="tx"/>
                    </a:ext>
                  </a:extLst>
                </a:hlinkClick>
              </a:rPr>
              <a:t>Situación de Desempleo en el País..............................................................................7</a:t>
            </a:r>
            <a:endParaRPr lang="es-MX" sz="1400"/>
          </a:p>
          <a:p>
            <a:r>
              <a:rPr lang="es-MX" sz="1400">
                <a:hlinkClick r:id="" action="ppaction://noaction">
                  <a:extLst>
                    <a:ext uri="{A12FA001-AC4F-418D-AE19-62706E023703}">
                      <ahyp:hlinkClr xmlns:ahyp="http://schemas.microsoft.com/office/drawing/2018/hyperlinkcolor" val="tx"/>
                    </a:ext>
                  </a:extLst>
                </a:hlinkClick>
              </a:rPr>
              <a:t>Factores que favorecen mejores Condiciones Laborales..............................................9</a:t>
            </a:r>
            <a:endParaRPr lang="es-MX" sz="1400"/>
          </a:p>
          <a:p>
            <a:r>
              <a:rPr lang="es-MX" sz="1400">
                <a:hlinkClick r:id="" action="ppaction://noaction">
                  <a:extLst>
                    <a:ext uri="{A12FA001-AC4F-418D-AE19-62706E023703}">
                      <ahyp:hlinkClr xmlns:ahyp="http://schemas.microsoft.com/office/drawing/2018/hyperlinkcolor" val="tx"/>
                    </a:ext>
                  </a:extLst>
                </a:hlinkClick>
              </a:rPr>
              <a:t>La Realidad de las Circunstancias ..............................................................................10</a:t>
            </a:r>
            <a:endParaRPr lang="es-MX" sz="1400"/>
          </a:p>
          <a:p>
            <a:r>
              <a:rPr lang="es-MX" sz="1400">
                <a:hlinkClick r:id="" action="ppaction://noaction">
                  <a:extLst>
                    <a:ext uri="{A12FA001-AC4F-418D-AE19-62706E023703}">
                      <ahyp:hlinkClr xmlns:ahyp="http://schemas.microsoft.com/office/drawing/2018/hyperlinkcolor" val="tx"/>
                    </a:ext>
                  </a:extLst>
                </a:hlinkClick>
              </a:rPr>
              <a:t>Población Ocupada contra Población Desocupada en N.L...........................................11</a:t>
            </a:r>
            <a:endParaRPr lang="es-MX" sz="1400"/>
          </a:p>
          <a:p>
            <a:r>
              <a:rPr lang="es-ES_tradnl" sz="1400">
                <a:hlinkClick r:id="" action="ppaction://noaction">
                  <a:extLst>
                    <a:ext uri="{A12FA001-AC4F-418D-AE19-62706E023703}">
                      <ahyp:hlinkClr xmlns:ahyp="http://schemas.microsoft.com/office/drawing/2018/hyperlinkcolor" val="tx"/>
                    </a:ext>
                  </a:extLst>
                </a:hlinkClick>
              </a:rPr>
              <a:t>Personas Desempleadas contra Alumnos que buscan su Primer Trabajo en N.L……..…</a:t>
            </a:r>
            <a:r>
              <a:rPr lang="es-MX" sz="1400">
                <a:hlinkClick r:id="" action="ppaction://noaction">
                  <a:extLst>
                    <a:ext uri="{A12FA001-AC4F-418D-AE19-62706E023703}">
                      <ahyp:hlinkClr xmlns:ahyp="http://schemas.microsoft.com/office/drawing/2018/hyperlinkcolor" val="tx"/>
                    </a:ext>
                  </a:extLst>
                </a:hlinkClick>
              </a:rPr>
              <a:t>12</a:t>
            </a:r>
            <a:endParaRPr lang="es-MX" sz="1400"/>
          </a:p>
          <a:p>
            <a:r>
              <a:rPr lang="es-MX" sz="1400">
                <a:hlinkClick r:id="" action="ppaction://noaction">
                  <a:extLst>
                    <a:ext uri="{A12FA001-AC4F-418D-AE19-62706E023703}">
                      <ahyp:hlinkClr xmlns:ahyp="http://schemas.microsoft.com/office/drawing/2018/hyperlinkcolor" val="tx"/>
                    </a:ext>
                  </a:extLst>
                </a:hlinkClick>
              </a:rPr>
              <a:t>Conclusión………………………………………………………………….......................................13</a:t>
            </a:r>
            <a:endParaRPr lang="es-MX" sz="1400"/>
          </a:p>
          <a:p>
            <a:r>
              <a:rPr lang="es-MX" sz="1400">
                <a:hlinkClick r:id="" action="ppaction://noaction">
                  <a:extLst>
                    <a:ext uri="{A12FA001-AC4F-418D-AE19-62706E023703}">
                      <ahyp:hlinkClr xmlns:ahyp="http://schemas.microsoft.com/office/drawing/2018/hyperlinkcolor" val="tx"/>
                    </a:ext>
                  </a:extLst>
                </a:hlinkClick>
              </a:rPr>
              <a:t>Bibliografía…………………………………………………………………......................................14</a:t>
            </a:r>
            <a:endParaRPr lang="es-MX" sz="1400"/>
          </a:p>
        </p:txBody>
      </p:sp>
      <p:sp>
        <p:nvSpPr>
          <p:cNvPr id="4" name="Marcador de número de diapositiva 3">
            <a:extLst>
              <a:ext uri="{FF2B5EF4-FFF2-40B4-BE49-F238E27FC236}">
                <a16:creationId xmlns:a16="http://schemas.microsoft.com/office/drawing/2014/main" id="{C1C42F39-807B-A14B-960F-9FFC877EBD11}"/>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smtClean="0">
                <a:solidFill>
                  <a:srgbClr val="A6B727"/>
                </a:solidFill>
              </a:rPr>
              <a:pPr>
                <a:spcAft>
                  <a:spcPts val="600"/>
                </a:spcAft>
              </a:pPr>
              <a:t>2</a:t>
            </a:fld>
            <a:endParaRPr lang="es-MX">
              <a:solidFill>
                <a:srgbClr val="A6B727"/>
              </a:solidFill>
            </a:endParaRPr>
          </a:p>
        </p:txBody>
      </p:sp>
    </p:spTree>
    <p:extLst>
      <p:ext uri="{BB962C8B-B14F-4D97-AF65-F5344CB8AC3E}">
        <p14:creationId xmlns:p14="http://schemas.microsoft.com/office/powerpoint/2010/main" val="9671668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EF7C252-67AA-4C4E-B73A-6C367865C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sp>
      <p:pic>
        <p:nvPicPr>
          <p:cNvPr id="17" name="Imagen 16">
            <a:extLst>
              <a:ext uri="{FF2B5EF4-FFF2-40B4-BE49-F238E27FC236}">
                <a16:creationId xmlns:a16="http://schemas.microsoft.com/office/drawing/2014/main" id="{E8FD4013-C0ED-4611-A56F-D76F2EE733B0}"/>
              </a:ext>
            </a:extLst>
          </p:cNvPr>
          <p:cNvPicPr>
            <a:picLocks noChangeAspect="1"/>
          </p:cNvPicPr>
          <p:nvPr/>
        </p:nvPicPr>
        <p:blipFill rotWithShape="1">
          <a:blip r:embed="rId2">
            <a:alphaModFix amt="25000"/>
          </a:blip>
          <a:srcRect l="4220" r="7548" b="1"/>
          <a:stretch/>
        </p:blipFill>
        <p:spPr>
          <a:xfrm>
            <a:off x="173355" y="246888"/>
            <a:ext cx="8799195" cy="6382512"/>
          </a:xfrm>
          <a:prstGeom prst="rect">
            <a:avLst/>
          </a:prstGeom>
        </p:spPr>
      </p:pic>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857250" y="609600"/>
            <a:ext cx="7406640" cy="1356360"/>
          </a:xfrm>
        </p:spPr>
        <p:txBody>
          <a:bodyPr>
            <a:normAutofit/>
          </a:bodyPr>
          <a:lstStyle/>
          <a:p>
            <a:r>
              <a:rPr lang="es-MX">
                <a:solidFill>
                  <a:schemeClr val="bg1"/>
                </a:solidFill>
              </a:rPr>
              <a:t>Introducción</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857250" y="2057400"/>
            <a:ext cx="7404653" cy="4038600"/>
          </a:xfrm>
        </p:spPr>
        <p:txBody>
          <a:bodyPr>
            <a:normAutofit/>
          </a:bodyPr>
          <a:lstStyle/>
          <a:p>
            <a:r>
              <a:rPr lang="es-MX">
                <a:solidFill>
                  <a:schemeClr val="bg1"/>
                </a:solidFill>
              </a:rPr>
              <a:t>Hoy en día el desempleo es un reto que enfrentamos todos y como egresados universitarios, hay pocas oportunidades laborales, es por eso que en este trabajo analizaremos esta problemática. Se considerarán datos de la Encuesta Nacional de Egresados con el fin de aportarnos y ayudarnos a ver el panorama actual de los jóvenes estudiantes. Nosotros como estudiantes de la UANL nos enfocaremos en analizar la situación dentro de México, pero sobretodo del estado de Nuevo León.</a:t>
            </a:r>
          </a:p>
        </p:txBody>
      </p:sp>
      <p:sp>
        <p:nvSpPr>
          <p:cNvPr id="4" name="Marcador de número de diapositiva 3">
            <a:extLst>
              <a:ext uri="{FF2B5EF4-FFF2-40B4-BE49-F238E27FC236}">
                <a16:creationId xmlns:a16="http://schemas.microsoft.com/office/drawing/2014/main" id="{A7B24D2D-1662-BC48-B714-48715AE47CDA}"/>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rgbClr val="FFFFFF"/>
                </a:solidFill>
              </a:rPr>
              <a:pPr>
                <a:spcAft>
                  <a:spcPts val="600"/>
                </a:spcAft>
              </a:pPr>
              <a:t>3</a:t>
            </a:fld>
            <a:endParaRPr lang="es-MX">
              <a:solidFill>
                <a:srgbClr val="FFFFFF"/>
              </a:solidFill>
            </a:endParaRPr>
          </a:p>
        </p:txBody>
      </p:sp>
    </p:spTree>
    <p:extLst>
      <p:ext uri="{BB962C8B-B14F-4D97-AF65-F5344CB8AC3E}">
        <p14:creationId xmlns:p14="http://schemas.microsoft.com/office/powerpoint/2010/main" val="23215095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3DC42C2-6B58-404C-B339-2C72808A5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3331337" y="609600"/>
            <a:ext cx="5019796" cy="1356360"/>
          </a:xfrm>
        </p:spPr>
        <p:txBody>
          <a:bodyPr>
            <a:normAutofit/>
          </a:bodyPr>
          <a:lstStyle/>
          <a:p>
            <a:r>
              <a:rPr lang="es-MX">
                <a:solidFill>
                  <a:srgbClr val="FFFFFF"/>
                </a:solidFill>
              </a:rPr>
              <a:t>¿Qué es el Desempleo?</a:t>
            </a:r>
          </a:p>
        </p:txBody>
      </p:sp>
      <p:pic>
        <p:nvPicPr>
          <p:cNvPr id="5" name="Picture 2" descr="5 consejos para conseguir trabajo en el extranjero | De10">
            <a:extLst>
              <a:ext uri="{FF2B5EF4-FFF2-40B4-BE49-F238E27FC236}">
                <a16:creationId xmlns:a16="http://schemas.microsoft.com/office/drawing/2014/main" id="{F687B03F-B1C5-4839-BFF5-19DBC117880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8155" r="5472" b="2"/>
          <a:stretch/>
        </p:blipFill>
        <p:spPr bwMode="auto">
          <a:xfrm>
            <a:off x="174645" y="243840"/>
            <a:ext cx="2735128" cy="6377939"/>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3331337" y="2057400"/>
            <a:ext cx="5019796" cy="4038600"/>
          </a:xfrm>
        </p:spPr>
        <p:txBody>
          <a:bodyPr>
            <a:normAutofit/>
          </a:bodyPr>
          <a:lstStyle/>
          <a:p>
            <a:r>
              <a:rPr lang="es-MX">
                <a:solidFill>
                  <a:srgbClr val="FFFFFF"/>
                </a:solidFill>
              </a:rPr>
              <a:t>Es la situación en la que a un grupo de personas en edad de trabajar no tienen empleo aun cuando se encuentran disponibles para trabajar.</a:t>
            </a:r>
          </a:p>
        </p:txBody>
      </p:sp>
      <p:sp>
        <p:nvSpPr>
          <p:cNvPr id="4" name="Marcador de número de diapositiva 3">
            <a:extLst>
              <a:ext uri="{FF2B5EF4-FFF2-40B4-BE49-F238E27FC236}">
                <a16:creationId xmlns:a16="http://schemas.microsoft.com/office/drawing/2014/main" id="{7F8D07F6-415C-8D45-B809-9F6F72D51524}"/>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rgbClr val="FFFFFF"/>
                </a:solidFill>
              </a:rPr>
              <a:pPr>
                <a:spcAft>
                  <a:spcPts val="600"/>
                </a:spcAft>
              </a:pPr>
              <a:t>4</a:t>
            </a:fld>
            <a:endParaRPr lang="es-MX">
              <a:solidFill>
                <a:srgbClr val="FFFFFF"/>
              </a:solidFill>
            </a:endParaRPr>
          </a:p>
        </p:txBody>
      </p:sp>
      <p:sp>
        <p:nvSpPr>
          <p:cNvPr id="12" name="Rectangle 11">
            <a:extLst>
              <a:ext uri="{FF2B5EF4-FFF2-40B4-BE49-F238E27FC236}">
                <a16:creationId xmlns:a16="http://schemas.microsoft.com/office/drawing/2014/main" id="{FCF82941-5589-49BF-B6B1-76122B2D0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450" y="243840"/>
            <a:ext cx="879348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78362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3076" name="Picture 4" descr="30 ejemplos de currículums vitae creativos (con plantillas gratis)">
            <a:extLst>
              <a:ext uri="{FF2B5EF4-FFF2-40B4-BE49-F238E27FC236}">
                <a16:creationId xmlns:a16="http://schemas.microsoft.com/office/drawing/2014/main" id="{3DABB9A8-BE6F-4C38-B39C-82AA9B49F3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507" r="1" b="22540"/>
          <a:stretch/>
        </p:blipFill>
        <p:spPr bwMode="auto">
          <a:xfrm>
            <a:off x="20" y="10"/>
            <a:ext cx="9143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3078" name="Rectangle 72">
            <a:extLst>
              <a:ext uri="{FF2B5EF4-FFF2-40B4-BE49-F238E27FC236}">
                <a16:creationId xmlns:a16="http://schemas.microsoft.com/office/drawing/2014/main" id="{57FCEABF-719A-4C8C-8802-E1C13EE46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3355" y="243840"/>
            <a:ext cx="8793480" cy="6377939"/>
          </a:xfrm>
          <a:prstGeom prst="rect">
            <a:avLst/>
          </a:prstGeom>
          <a:solidFill>
            <a:schemeClr val="tx1">
              <a:alpha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857250" y="609600"/>
            <a:ext cx="7406640" cy="1356360"/>
          </a:xfrm>
        </p:spPr>
        <p:txBody>
          <a:bodyPr>
            <a:normAutofit/>
          </a:bodyPr>
          <a:lstStyle/>
          <a:p>
            <a:r>
              <a:rPr lang="es-MX">
                <a:solidFill>
                  <a:schemeClr val="bg1"/>
                </a:solidFill>
              </a:rPr>
              <a:t>Posibles Causas del Desempleo</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857250" y="2057400"/>
            <a:ext cx="7404653" cy="4038600"/>
          </a:xfrm>
        </p:spPr>
        <p:txBody>
          <a:bodyPr>
            <a:normAutofit/>
          </a:bodyPr>
          <a:lstStyle/>
          <a:p>
            <a:r>
              <a:rPr lang="es-MX">
                <a:solidFill>
                  <a:schemeClr val="bg1"/>
                </a:solidFill>
              </a:rPr>
              <a:t>Inexperiencia.</a:t>
            </a:r>
          </a:p>
          <a:p>
            <a:r>
              <a:rPr lang="es-MX">
                <a:solidFill>
                  <a:schemeClr val="bg1"/>
                </a:solidFill>
              </a:rPr>
              <a:t>Falta de habilidades específicas.</a:t>
            </a:r>
          </a:p>
          <a:p>
            <a:r>
              <a:rPr lang="es-MX">
                <a:solidFill>
                  <a:schemeClr val="bg1"/>
                </a:solidFill>
              </a:rPr>
              <a:t>Dificultades para hablar una segunda lengua.</a:t>
            </a:r>
          </a:p>
          <a:p>
            <a:r>
              <a:rPr lang="es-MX">
                <a:solidFill>
                  <a:schemeClr val="bg1"/>
                </a:solidFill>
              </a:rPr>
              <a:t>Complicaciones a la hora de trabajar en equipo.</a:t>
            </a:r>
          </a:p>
          <a:p>
            <a:r>
              <a:rPr lang="es-MX">
                <a:solidFill>
                  <a:schemeClr val="bg1"/>
                </a:solidFill>
              </a:rPr>
              <a:t>No contar con un perfil que satisfaga la demanda de una empresa.</a:t>
            </a:r>
          </a:p>
        </p:txBody>
      </p:sp>
      <p:sp>
        <p:nvSpPr>
          <p:cNvPr id="4" name="Marcador de número de diapositiva 3">
            <a:extLst>
              <a:ext uri="{FF2B5EF4-FFF2-40B4-BE49-F238E27FC236}">
                <a16:creationId xmlns:a16="http://schemas.microsoft.com/office/drawing/2014/main" id="{E27218EC-79CE-3C42-A289-D1032F826D76}"/>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chemeClr val="bg1"/>
                </a:solidFill>
              </a:rPr>
              <a:pPr>
                <a:spcAft>
                  <a:spcPts val="600"/>
                </a:spcAft>
              </a:pPr>
              <a:t>5</a:t>
            </a:fld>
            <a:endParaRPr lang="es-MX">
              <a:solidFill>
                <a:schemeClr val="bg1"/>
              </a:solidFill>
            </a:endParaRPr>
          </a:p>
        </p:txBody>
      </p:sp>
    </p:spTree>
    <p:extLst>
      <p:ext uri="{BB962C8B-B14F-4D97-AF65-F5344CB8AC3E}">
        <p14:creationId xmlns:p14="http://schemas.microsoft.com/office/powerpoint/2010/main" val="4262565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BA2EA6A6-CD0C-4CFD-8EC2-AA44F9870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5668923" y="609600"/>
            <a:ext cx="2934437" cy="1356360"/>
          </a:xfrm>
        </p:spPr>
        <p:txBody>
          <a:bodyPr>
            <a:normAutofit/>
          </a:bodyPr>
          <a:lstStyle/>
          <a:p>
            <a:r>
              <a:rPr lang="es-MX" sz="2800"/>
              <a:t>Posibles Soluciones para el Desempleo</a:t>
            </a:r>
          </a:p>
        </p:txBody>
      </p:sp>
      <p:pic>
        <p:nvPicPr>
          <p:cNvPr id="4098" name="Picture 2" descr="Espacios de trabajo colaborativo | La metamorfosis laboral">
            <a:extLst>
              <a:ext uri="{FF2B5EF4-FFF2-40B4-BE49-F238E27FC236}">
                <a16:creationId xmlns:a16="http://schemas.microsoft.com/office/drawing/2014/main" id="{B75197FB-9D24-48AC-946C-70D84569A9B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4048" y="2073423"/>
            <a:ext cx="4534182" cy="2709173"/>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5668923" y="2057400"/>
            <a:ext cx="2934437" cy="4038600"/>
          </a:xfrm>
        </p:spPr>
        <p:txBody>
          <a:bodyPr>
            <a:normAutofit/>
          </a:bodyPr>
          <a:lstStyle/>
          <a:p>
            <a:r>
              <a:rPr lang="es-MX" sz="1400"/>
              <a:t>Invertir en la calidad de la educación.</a:t>
            </a:r>
          </a:p>
          <a:p>
            <a:r>
              <a:rPr lang="es-MX" sz="1400"/>
              <a:t>Impulsar las incubadoras de empresas.</a:t>
            </a:r>
          </a:p>
          <a:p>
            <a:r>
              <a:rPr lang="es-MX" sz="1400"/>
              <a:t>Promover la empleabilidad.</a:t>
            </a:r>
          </a:p>
          <a:p>
            <a:r>
              <a:rPr lang="es-MX" sz="1400"/>
              <a:t>Fomentar el diálogo social.</a:t>
            </a:r>
          </a:p>
        </p:txBody>
      </p:sp>
      <p:sp>
        <p:nvSpPr>
          <p:cNvPr id="4" name="Marcador de número de diapositiva 3">
            <a:extLst>
              <a:ext uri="{FF2B5EF4-FFF2-40B4-BE49-F238E27FC236}">
                <a16:creationId xmlns:a16="http://schemas.microsoft.com/office/drawing/2014/main" id="{F9EB23F1-8807-8B49-9819-8740FB470E63}"/>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smtClean="0"/>
              <a:pPr>
                <a:spcAft>
                  <a:spcPts val="600"/>
                </a:spcAft>
              </a:pPr>
              <a:t>6</a:t>
            </a:fld>
            <a:endParaRPr lang="es-MX"/>
          </a:p>
        </p:txBody>
      </p:sp>
    </p:spTree>
    <p:extLst>
      <p:ext uri="{BB962C8B-B14F-4D97-AF65-F5344CB8AC3E}">
        <p14:creationId xmlns:p14="http://schemas.microsoft.com/office/powerpoint/2010/main" val="23265576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5" name="Picture 2" descr="México - Wikipedia, la enciclopedia libre">
            <a:extLst>
              <a:ext uri="{FF2B5EF4-FFF2-40B4-BE49-F238E27FC236}">
                <a16:creationId xmlns:a16="http://schemas.microsoft.com/office/drawing/2014/main" id="{48F809D1-4C8F-4CF2-B09A-AB02024D2FA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283" r="7385" b="1"/>
          <a:stretch/>
        </p:blipFill>
        <p:spPr bwMode="auto">
          <a:xfrm>
            <a:off x="20" y="10"/>
            <a:ext cx="9143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57FCEABF-719A-4C8C-8802-E1C13EE46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73355" y="243840"/>
            <a:ext cx="8793480" cy="6377939"/>
          </a:xfrm>
          <a:prstGeom prst="rect">
            <a:avLst/>
          </a:prstGeom>
          <a:solidFill>
            <a:schemeClr val="tx1">
              <a:alpha val="80000"/>
            </a:schemeClr>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857250" y="609600"/>
            <a:ext cx="7406640" cy="1356360"/>
          </a:xfrm>
        </p:spPr>
        <p:txBody>
          <a:bodyPr>
            <a:normAutofit/>
          </a:bodyPr>
          <a:lstStyle/>
          <a:p>
            <a:r>
              <a:rPr lang="es-MX">
                <a:solidFill>
                  <a:schemeClr val="bg1"/>
                </a:solidFill>
              </a:rPr>
              <a:t>Situación de Desempleo en el País</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857250" y="2057400"/>
            <a:ext cx="7404653" cy="4038600"/>
          </a:xfrm>
        </p:spPr>
        <p:txBody>
          <a:bodyPr>
            <a:normAutofit/>
          </a:bodyPr>
          <a:lstStyle/>
          <a:p>
            <a:r>
              <a:rPr lang="es-MX">
                <a:solidFill>
                  <a:schemeClr val="bg1"/>
                </a:solidFill>
              </a:rPr>
              <a:t>La Encuesta Nacional de Egresados (ENE 2019) nos ha mostrado que la situación de los universitarios mexicanos no ha mejorado sino todo lo contrario, los egresados siguen teniendo adversidades al quererse incorporar al mercado laboral.</a:t>
            </a:r>
          </a:p>
          <a:p>
            <a:endParaRPr lang="es-MX">
              <a:solidFill>
                <a:schemeClr val="bg1"/>
              </a:solidFill>
            </a:endParaRPr>
          </a:p>
          <a:p>
            <a:endParaRPr lang="es-MX">
              <a:solidFill>
                <a:schemeClr val="bg1"/>
              </a:solidFill>
            </a:endParaRPr>
          </a:p>
          <a:p>
            <a:endParaRPr lang="es-MX">
              <a:solidFill>
                <a:schemeClr val="bg1"/>
              </a:solidFill>
            </a:endParaRPr>
          </a:p>
          <a:p>
            <a:endParaRPr lang="es-MX">
              <a:solidFill>
                <a:schemeClr val="bg1"/>
              </a:solidFill>
            </a:endParaRPr>
          </a:p>
          <a:p>
            <a:r>
              <a:rPr lang="es-MX">
                <a:solidFill>
                  <a:schemeClr val="bg1"/>
                </a:solidFill>
              </a:rPr>
              <a:t>El 45% de los universitarios consideran que sufrieron y tuvieron complicaciones para conseguir su primer empleo, un aumento del 10% comparado con el porcentaje obtenido el año pasado, 2018.</a:t>
            </a:r>
          </a:p>
        </p:txBody>
      </p:sp>
      <p:sp>
        <p:nvSpPr>
          <p:cNvPr id="4" name="Marcador de número de diapositiva 3">
            <a:extLst>
              <a:ext uri="{FF2B5EF4-FFF2-40B4-BE49-F238E27FC236}">
                <a16:creationId xmlns:a16="http://schemas.microsoft.com/office/drawing/2014/main" id="{A5C6BD4F-0241-FE48-9753-FA9A945EE91D}"/>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chemeClr val="bg1"/>
                </a:solidFill>
              </a:rPr>
              <a:pPr>
                <a:spcAft>
                  <a:spcPts val="600"/>
                </a:spcAft>
              </a:pPr>
              <a:t>7</a:t>
            </a:fld>
            <a:endParaRPr lang="es-MX">
              <a:solidFill>
                <a:schemeClr val="bg1"/>
              </a:solidFill>
            </a:endParaRPr>
          </a:p>
        </p:txBody>
      </p:sp>
    </p:spTree>
    <p:extLst>
      <p:ext uri="{BB962C8B-B14F-4D97-AF65-F5344CB8AC3E}">
        <p14:creationId xmlns:p14="http://schemas.microsoft.com/office/powerpoint/2010/main" val="28007148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293067CD-13A7-4384-B15E-5D49AF03BB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36B2F874-44AA-C24F-9267-FB6D60F7A328}"/>
              </a:ext>
            </a:extLst>
          </p:cNvPr>
          <p:cNvSpPr>
            <a:spLocks noGrp="1"/>
          </p:cNvSpPr>
          <p:nvPr>
            <p:ph type="title"/>
          </p:nvPr>
        </p:nvSpPr>
        <p:spPr>
          <a:xfrm>
            <a:off x="857250" y="609600"/>
            <a:ext cx="5019795" cy="1356360"/>
          </a:xfrm>
        </p:spPr>
        <p:txBody>
          <a:bodyPr>
            <a:normAutofit/>
          </a:bodyPr>
          <a:lstStyle/>
          <a:p>
            <a:r>
              <a:rPr lang="es-MX">
                <a:solidFill>
                  <a:schemeClr val="bg1"/>
                </a:solidFill>
              </a:rPr>
              <a:t>Situación de Desempleo en el País</a:t>
            </a:r>
          </a:p>
        </p:txBody>
      </p:sp>
      <p:sp>
        <p:nvSpPr>
          <p:cNvPr id="3" name="Marcador de contenido 2">
            <a:extLst>
              <a:ext uri="{FF2B5EF4-FFF2-40B4-BE49-F238E27FC236}">
                <a16:creationId xmlns:a16="http://schemas.microsoft.com/office/drawing/2014/main" id="{F626622A-F398-B242-9A24-04A37CB69350}"/>
              </a:ext>
            </a:extLst>
          </p:cNvPr>
          <p:cNvSpPr>
            <a:spLocks noGrp="1"/>
          </p:cNvSpPr>
          <p:nvPr>
            <p:ph idx="1"/>
          </p:nvPr>
        </p:nvSpPr>
        <p:spPr>
          <a:xfrm>
            <a:off x="857250" y="2057400"/>
            <a:ext cx="5019795" cy="4038600"/>
          </a:xfrm>
        </p:spPr>
        <p:txBody>
          <a:bodyPr>
            <a:normAutofit/>
          </a:bodyPr>
          <a:lstStyle/>
          <a:p>
            <a:r>
              <a:rPr lang="es-MX">
                <a:solidFill>
                  <a:schemeClr val="bg1"/>
                </a:solidFill>
              </a:rPr>
              <a:t>El porcentaje de los trabajadores por nómina disminuyo el 17.2% y el sueldo de estos mismos que consiguieron en su primer trabajo se redujo un 8.6%.</a:t>
            </a:r>
          </a:p>
          <a:p>
            <a:endParaRPr lang="es-MX">
              <a:solidFill>
                <a:schemeClr val="bg1"/>
              </a:solidFill>
            </a:endParaRPr>
          </a:p>
          <a:p>
            <a:r>
              <a:rPr lang="es-MX">
                <a:solidFill>
                  <a:schemeClr val="bg1"/>
                </a:solidFill>
              </a:rPr>
              <a:t>Solo 4 de cada 100 egresados logra obtener un sueldo mayor a $15,000 pesos mensuales, mientras que la mayoría no pasan de los 8,000 pesos al mes.</a:t>
            </a:r>
          </a:p>
        </p:txBody>
      </p:sp>
      <p:pic>
        <p:nvPicPr>
          <p:cNvPr id="6146" name="Picture 2" descr="Los bajos sueldos: puerta de entrada al desastre. TALENTIA GESTIÓ">
            <a:extLst>
              <a:ext uri="{FF2B5EF4-FFF2-40B4-BE49-F238E27FC236}">
                <a16:creationId xmlns:a16="http://schemas.microsoft.com/office/drawing/2014/main" id="{9D9B4696-B8C8-F04C-8D40-1912BEB0B5D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434" r="26259"/>
          <a:stretch/>
        </p:blipFill>
        <p:spPr bwMode="auto">
          <a:xfrm>
            <a:off x="6226039" y="243840"/>
            <a:ext cx="2735128" cy="6377939"/>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42E9009C-D0E3-46ED-935B-6C1C29650E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sp>
      <p:sp>
        <p:nvSpPr>
          <p:cNvPr id="4" name="Marcador de número de diapositiva 3">
            <a:extLst>
              <a:ext uri="{FF2B5EF4-FFF2-40B4-BE49-F238E27FC236}">
                <a16:creationId xmlns:a16="http://schemas.microsoft.com/office/drawing/2014/main" id="{53FDEA48-4538-1149-8419-43A3C4BA660F}"/>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rgbClr val="FFFFFF"/>
                </a:solidFill>
              </a:rPr>
              <a:pPr>
                <a:spcAft>
                  <a:spcPts val="600"/>
                </a:spcAft>
              </a:pPr>
              <a:t>8</a:t>
            </a:fld>
            <a:endParaRPr lang="es-MX">
              <a:solidFill>
                <a:srgbClr val="FFFFFF"/>
              </a:solidFill>
            </a:endParaRPr>
          </a:p>
        </p:txBody>
      </p:sp>
    </p:spTree>
    <p:extLst>
      <p:ext uri="{BB962C8B-B14F-4D97-AF65-F5344CB8AC3E}">
        <p14:creationId xmlns:p14="http://schemas.microsoft.com/office/powerpoint/2010/main" val="6577092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Effect transition="in" filter="randombar(horizontal)">
                                      <p:cBhvr>
                                        <p:cTn id="7"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2EF7C252-67AA-4C4E-B73A-6C367865C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3355" y="243840"/>
            <a:ext cx="8793480" cy="6377939"/>
          </a:xfrm>
          <a:prstGeom prst="rect">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sp>
      <p:pic>
        <p:nvPicPr>
          <p:cNvPr id="6148" name="Picture 4" descr="Por qué los millennials no quieren trabajar para el gobierno? - Ollin,  Jóvenes en Movimiento, A.C.">
            <a:extLst>
              <a:ext uri="{FF2B5EF4-FFF2-40B4-BE49-F238E27FC236}">
                <a16:creationId xmlns:a16="http://schemas.microsoft.com/office/drawing/2014/main" id="{69816694-3A45-40A5-9B16-F53447EE69FC}"/>
              </a:ext>
            </a:extLst>
          </p:cNvPr>
          <p:cNvPicPr>
            <a:picLocks noChangeAspect="1" noChangeArrowheads="1"/>
          </p:cNvPicPr>
          <p:nvPr/>
        </p:nvPicPr>
        <p:blipFill rotWithShape="1">
          <a:blip r:embed="rId2">
            <a:alphaModFix amt="25000"/>
            <a:extLst>
              <a:ext uri="{28A0092B-C50C-407E-A947-70E740481C1C}">
                <a14:useLocalDpi xmlns:a14="http://schemas.microsoft.com/office/drawing/2010/main" val="0"/>
              </a:ext>
            </a:extLst>
          </a:blip>
          <a:srcRect l="6197" r="34867" b="1"/>
          <a:stretch/>
        </p:blipFill>
        <p:spPr bwMode="auto">
          <a:xfrm>
            <a:off x="173355" y="246888"/>
            <a:ext cx="8799195" cy="638251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B4116216-8D79-034A-80CC-B6B55C0F6D1F}"/>
              </a:ext>
            </a:extLst>
          </p:cNvPr>
          <p:cNvSpPr>
            <a:spLocks noGrp="1"/>
          </p:cNvSpPr>
          <p:nvPr>
            <p:ph type="title"/>
          </p:nvPr>
        </p:nvSpPr>
        <p:spPr>
          <a:xfrm>
            <a:off x="1100531" y="1531621"/>
            <a:ext cx="7406640" cy="1356360"/>
          </a:xfrm>
        </p:spPr>
        <p:txBody>
          <a:bodyPr>
            <a:normAutofit/>
          </a:bodyPr>
          <a:lstStyle/>
          <a:p>
            <a:r>
              <a:rPr lang="es-MX" dirty="0">
                <a:solidFill>
                  <a:schemeClr val="bg1"/>
                </a:solidFill>
              </a:rPr>
              <a:t>Factores que favorecen mejores Condiciones Laborales</a:t>
            </a:r>
          </a:p>
        </p:txBody>
      </p:sp>
      <p:sp>
        <p:nvSpPr>
          <p:cNvPr id="3" name="Marcador de contenido 2">
            <a:extLst>
              <a:ext uri="{FF2B5EF4-FFF2-40B4-BE49-F238E27FC236}">
                <a16:creationId xmlns:a16="http://schemas.microsoft.com/office/drawing/2014/main" id="{A714E1F4-E38E-994B-98A6-2F661EE4EC8B}"/>
              </a:ext>
            </a:extLst>
          </p:cNvPr>
          <p:cNvSpPr>
            <a:spLocks noGrp="1"/>
          </p:cNvSpPr>
          <p:nvPr>
            <p:ph idx="1"/>
          </p:nvPr>
        </p:nvSpPr>
        <p:spPr>
          <a:xfrm>
            <a:off x="1332351" y="2819400"/>
            <a:ext cx="7333478" cy="2818002"/>
          </a:xfrm>
        </p:spPr>
        <p:txBody>
          <a:bodyPr>
            <a:normAutofit/>
          </a:bodyPr>
          <a:lstStyle/>
          <a:p>
            <a:r>
              <a:rPr lang="es-MX" dirty="0">
                <a:solidFill>
                  <a:schemeClr val="bg1"/>
                </a:solidFill>
              </a:rPr>
              <a:t>Buscar trabajo desde antes de finalizar su carrera.</a:t>
            </a:r>
          </a:p>
          <a:p>
            <a:r>
              <a:rPr lang="es-MX" dirty="0">
                <a:solidFill>
                  <a:schemeClr val="bg1"/>
                </a:solidFill>
              </a:rPr>
              <a:t>Tener un empleo relacionado a su formación académica.</a:t>
            </a:r>
          </a:p>
          <a:p>
            <a:r>
              <a:rPr lang="es-MX" dirty="0">
                <a:solidFill>
                  <a:schemeClr val="bg1"/>
                </a:solidFill>
              </a:rPr>
              <a:t>Realizar servicio social y las prácticas profesionales.</a:t>
            </a:r>
          </a:p>
        </p:txBody>
      </p:sp>
      <p:sp>
        <p:nvSpPr>
          <p:cNvPr id="4" name="Marcador de número de diapositiva 3">
            <a:extLst>
              <a:ext uri="{FF2B5EF4-FFF2-40B4-BE49-F238E27FC236}">
                <a16:creationId xmlns:a16="http://schemas.microsoft.com/office/drawing/2014/main" id="{C89ABB07-4680-FE46-8138-CDC64655B10F}"/>
              </a:ext>
            </a:extLst>
          </p:cNvPr>
          <p:cNvSpPr>
            <a:spLocks noGrp="1"/>
          </p:cNvSpPr>
          <p:nvPr>
            <p:ph type="sldNum" sz="quarter" idx="12"/>
          </p:nvPr>
        </p:nvSpPr>
        <p:spPr>
          <a:xfrm>
            <a:off x="6997147" y="6223828"/>
            <a:ext cx="1279663" cy="365125"/>
          </a:xfrm>
        </p:spPr>
        <p:txBody>
          <a:bodyPr>
            <a:normAutofit/>
          </a:bodyPr>
          <a:lstStyle/>
          <a:p>
            <a:pPr>
              <a:spcAft>
                <a:spcPts val="600"/>
              </a:spcAft>
            </a:pPr>
            <a:fld id="{32D8A0A1-8A42-6C4C-8801-F9C415858530}" type="slidenum">
              <a:rPr lang="es-MX">
                <a:solidFill>
                  <a:srgbClr val="FFFFFF"/>
                </a:solidFill>
              </a:rPr>
              <a:pPr>
                <a:spcAft>
                  <a:spcPts val="600"/>
                </a:spcAft>
              </a:pPr>
              <a:t>9</a:t>
            </a:fld>
            <a:endParaRPr lang="es-MX">
              <a:solidFill>
                <a:srgbClr val="FFFFFF"/>
              </a:solidFill>
            </a:endParaRPr>
          </a:p>
        </p:txBody>
      </p:sp>
    </p:spTree>
    <p:extLst>
      <p:ext uri="{BB962C8B-B14F-4D97-AF65-F5344CB8AC3E}">
        <p14:creationId xmlns:p14="http://schemas.microsoft.com/office/powerpoint/2010/main" val="38698298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sld>
</file>

<file path=ppt/theme/theme1.xml><?xml version="1.0" encoding="utf-8"?>
<a:theme xmlns:a="http://schemas.openxmlformats.org/drawingml/2006/main" name="Base">
  <a:themeElements>
    <a:clrScheme name="Azul">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Base">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e">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909</Words>
  <Application>Microsoft Office PowerPoint</Application>
  <PresentationFormat>Presentación en pantalla (4:3)</PresentationFormat>
  <Paragraphs>70</Paragraphs>
  <Slides>12</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12</vt:i4>
      </vt:variant>
    </vt:vector>
  </HeadingPairs>
  <TitlesOfParts>
    <vt:vector size="16" baseType="lpstr">
      <vt:lpstr>Arial</vt:lpstr>
      <vt:lpstr>Calibri</vt:lpstr>
      <vt:lpstr>Corbel</vt:lpstr>
      <vt:lpstr>Base</vt:lpstr>
      <vt:lpstr>El Desempleo</vt:lpstr>
      <vt:lpstr>Índice</vt:lpstr>
      <vt:lpstr>Introducción</vt:lpstr>
      <vt:lpstr>¿Qué es el Desempleo?</vt:lpstr>
      <vt:lpstr>Posibles Causas del Desempleo</vt:lpstr>
      <vt:lpstr>Posibles Soluciones para el Desempleo</vt:lpstr>
      <vt:lpstr>Situación de Desempleo en el País</vt:lpstr>
      <vt:lpstr>Situación de Desempleo en el País</vt:lpstr>
      <vt:lpstr>Factores que favorecen mejores Condiciones Laborales</vt:lpstr>
      <vt:lpstr>La Realidad de las Circunstancias</vt:lpstr>
      <vt:lpstr>Conclusión</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 Desempleo</dc:title>
  <dc:creator>JULIAN ALONSO VENEGAS SILVA</dc:creator>
  <cp:lastModifiedBy>JULIAN ALONSO VENEGAS SILVA</cp:lastModifiedBy>
  <cp:revision>1</cp:revision>
  <dcterms:created xsi:type="dcterms:W3CDTF">2020-11-28T17:23:34Z</dcterms:created>
  <dcterms:modified xsi:type="dcterms:W3CDTF">2020-11-28T17:25:00Z</dcterms:modified>
</cp:coreProperties>
</file>

<file path=docProps/thumbnail.jpeg>
</file>